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71" r:id="rId7"/>
    <p:sldId id="272" r:id="rId8"/>
    <p:sldId id="270" r:id="rId9"/>
    <p:sldId id="269" r:id="rId10"/>
    <p:sldId id="283" r:id="rId11"/>
    <p:sldId id="262" r:id="rId12"/>
    <p:sldId id="263" r:id="rId13"/>
    <p:sldId id="265" r:id="rId14"/>
    <p:sldId id="276" r:id="rId15"/>
    <p:sldId id="274" r:id="rId16"/>
    <p:sldId id="284" r:id="rId17"/>
    <p:sldId id="275" r:id="rId18"/>
    <p:sldId id="282" r:id="rId19"/>
    <p:sldId id="278" r:id="rId20"/>
    <p:sldId id="279" r:id="rId21"/>
    <p:sldId id="280" r:id="rId22"/>
    <p:sldId id="281" r:id="rId23"/>
    <p:sldId id="266" r:id="rId2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4" autoAdjust="0"/>
    <p:restoredTop sz="98046" autoAdjust="0"/>
  </p:normalViewPr>
  <p:slideViewPr>
    <p:cSldViewPr>
      <p:cViewPr>
        <p:scale>
          <a:sx n="72" d="100"/>
          <a:sy n="72" d="100"/>
        </p:scale>
        <p:origin x="-178" y="6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B7F70C-E3D5-4504-9D34-E6C773C8C789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DA68FE-17B9-4EA5-AE20-AE85A74608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8687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A68FE-17B9-4EA5-AE20-AE85A7460852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533400" y="0"/>
            <a:ext cx="8610600" cy="3048000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rgbClr val="CC3300"/>
                </a:solidFill>
                <a:latin typeface="Monotype Corsiva" pitchFamily="66" charset="0"/>
              </a:rPr>
              <a:t>Проект: Янтарь- солнечный камень</a:t>
            </a:r>
            <a:endParaRPr lang="ru-RU" sz="7200" dirty="0">
              <a:solidFill>
                <a:srgbClr val="CC3300"/>
              </a:solidFill>
              <a:latin typeface="Monotype Corsiva" pitchFamily="66" charset="0"/>
            </a:endParaRPr>
          </a:p>
        </p:txBody>
      </p:sp>
      <p:pic>
        <p:nvPicPr>
          <p:cNvPr id="25604" name="Picture 4" descr="http://odeon1.ru/images/61/yantarShar2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2459182"/>
            <a:ext cx="5029200" cy="406359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410200" y="4267200"/>
            <a:ext cx="3429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Автор: воспитатель старшей группы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Юрченко Т.Г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14400"/>
            <a:ext cx="3581400" cy="59436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Давным-давно по небу ходило не одно, а два Солнца. Одно из них было огромное и тяжелое. Однажды небо не удержало его и Светило упало в море, застыв при падении. Ударившись об острые скалы на дне, оно разбилось на мелкие кусочки. С тех пор волны поднимают со дна моря и выбрасывают на берег большие и маленькие кусочки солнечного камня.</a:t>
            </a:r>
            <a:r>
              <a:rPr lang="ru-RU" sz="4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endParaRPr lang="ru-RU" dirty="0"/>
          </a:p>
        </p:txBody>
      </p:sp>
      <p:pic>
        <p:nvPicPr>
          <p:cNvPr id="11266" name="Picture 2" descr="http://yschantz.home.zebra.net/7/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55915" y="1828800"/>
            <a:ext cx="4829205" cy="39052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152400"/>
            <a:ext cx="899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Monotype Corsiva" pitchFamily="66" charset="0"/>
              </a:rPr>
              <a:t>Чтение легенд о происхождении янтаря</a:t>
            </a:r>
            <a:endParaRPr lang="ru-RU" sz="36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4876800"/>
            <a:ext cx="9144000" cy="6169025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FFFF99"/>
                </a:solidFill>
              </a:rPr>
              <a:t>  </a:t>
            </a:r>
            <a:endParaRPr lang="ru-RU" sz="4000" b="1" dirty="0" smtClean="0">
              <a:solidFill>
                <a:srgbClr val="FFFF99"/>
              </a:solidFill>
              <a:latin typeface="Monotype Corsiva" pitchFamily="66" charset="0"/>
            </a:endParaRPr>
          </a:p>
          <a:p>
            <a:endParaRPr lang="ru-RU" dirty="0">
              <a:solidFill>
                <a:srgbClr val="FFFF9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28600"/>
            <a:ext cx="649085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Monotype Corsiva" panose="03010101010201010101" pitchFamily="66" charset="0"/>
              </a:rPr>
              <a:t>Опытно-экспериментальная деятельность с янтарем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28600"/>
            <a:ext cx="4114800" cy="29386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352800"/>
            <a:ext cx="4114800" cy="314523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52400" y="1219200"/>
            <a:ext cx="4572000" cy="7094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Monotype Corsiva" panose="03010101010201010101" pitchFamily="66" charset="0"/>
              </a:rPr>
              <a:t>Я</a:t>
            </a:r>
            <a:r>
              <a:rPr lang="ru-RU" sz="2000" dirty="0" smtClean="0">
                <a:latin typeface="Monotype Corsiva" panose="03010101010201010101" pitchFamily="66" charset="0"/>
              </a:rPr>
              <a:t>нтарь </a:t>
            </a:r>
            <a:r>
              <a:rPr lang="ru-RU" sz="2000" dirty="0">
                <a:latin typeface="Monotype Corsiva" panose="03010101010201010101" pitchFamily="66" charset="0"/>
              </a:rPr>
              <a:t>имеет растительное происхождение, значит с ним можно проделывать некоторые опыты. </a:t>
            </a:r>
            <a:endParaRPr lang="ru-RU" sz="2000" dirty="0" smtClean="0">
              <a:latin typeface="Monotype Corsiva" panose="03010101010201010101" pitchFamily="66" charset="0"/>
            </a:endParaRPr>
          </a:p>
          <a:p>
            <a:pPr algn="just"/>
            <a:r>
              <a:rPr lang="ru-RU" sz="1500" b="1" dirty="0">
                <a:latin typeface="Monotype Corsiva" panose="03010101010201010101" pitchFamily="66" charset="0"/>
              </a:rPr>
              <a:t>Опыт 1</a:t>
            </a:r>
            <a:r>
              <a:rPr lang="ru-RU" sz="1500" dirty="0">
                <a:latin typeface="Monotype Corsiva" panose="03010101010201010101" pitchFamily="66" charset="0"/>
              </a:rPr>
              <a:t>.</a:t>
            </a:r>
          </a:p>
          <a:p>
            <a:pPr algn="just"/>
            <a:r>
              <a:rPr lang="ru-RU" sz="1500" dirty="0">
                <a:latin typeface="Monotype Corsiva" panose="03010101010201010101" pitchFamily="66" charset="0"/>
              </a:rPr>
              <a:t>Если поднести кусочек янтаря к пламени свечи, то он начнет плавиться, выделяя ароматные масла. Давние времена жители побережья Балтийского моря вынуждены были большими кусками янтаря топить </a:t>
            </a:r>
            <a:r>
              <a:rPr lang="ru-RU" sz="1500" dirty="0" smtClean="0">
                <a:latin typeface="Monotype Corsiva" panose="03010101010201010101" pitchFamily="66" charset="0"/>
              </a:rPr>
              <a:t>печи. </a:t>
            </a:r>
            <a:r>
              <a:rPr lang="ru-RU" sz="1500" b="1" dirty="0" smtClean="0">
                <a:latin typeface="Monotype Corsiva" panose="03010101010201010101" pitchFamily="66" charset="0"/>
              </a:rPr>
              <a:t>Вывод</a:t>
            </a:r>
            <a:r>
              <a:rPr lang="ru-RU" sz="1500" dirty="0">
                <a:latin typeface="Monotype Corsiva" panose="03010101010201010101" pitchFamily="66" charset="0"/>
              </a:rPr>
              <a:t>: Янтарь  горючий камень.</a:t>
            </a:r>
          </a:p>
          <a:p>
            <a:pPr algn="just"/>
            <a:r>
              <a:rPr lang="ru-RU" sz="1500" b="1" dirty="0" smtClean="0">
                <a:latin typeface="Monotype Corsiva" panose="03010101010201010101" pitchFamily="66" charset="0"/>
              </a:rPr>
              <a:t>Опыт 2.	</a:t>
            </a:r>
            <a:endParaRPr lang="ru-RU" sz="1500" dirty="0" smtClean="0">
              <a:latin typeface="Monotype Corsiva" panose="03010101010201010101" pitchFamily="66" charset="0"/>
            </a:endParaRPr>
          </a:p>
          <a:p>
            <a:pPr algn="just"/>
            <a:r>
              <a:rPr lang="ru-RU" sz="1500" dirty="0" smtClean="0">
                <a:latin typeface="Monotype Corsiva" panose="03010101010201010101" pitchFamily="66" charset="0"/>
              </a:rPr>
              <a:t>В </a:t>
            </a:r>
            <a:r>
              <a:rPr lang="ru-RU" sz="1500" dirty="0">
                <a:latin typeface="Monotype Corsiva" panose="03010101010201010101" pitchFamily="66" charset="0"/>
              </a:rPr>
              <a:t>одной легенде о янтаре говориться, что рыбаки вылавливали плавающий в море камень сетями .Давайте проверим это утверждение.</a:t>
            </a:r>
          </a:p>
          <a:p>
            <a:pPr algn="just"/>
            <a:r>
              <a:rPr lang="ru-RU" sz="1500" dirty="0">
                <a:latin typeface="Monotype Corsiva" panose="03010101010201010101" pitchFamily="66" charset="0"/>
              </a:rPr>
              <a:t>Опустите в стакан с водой из-под крана кусочки янтаря. Что произошло с янтарем? </a:t>
            </a:r>
            <a:r>
              <a:rPr lang="ru-RU" sz="1500" dirty="0" smtClean="0">
                <a:latin typeface="Monotype Corsiva" panose="03010101010201010101" pitchFamily="66" charset="0"/>
              </a:rPr>
              <a:t> (</a:t>
            </a:r>
            <a:r>
              <a:rPr lang="ru-RU" sz="1500" dirty="0">
                <a:latin typeface="Monotype Corsiva" panose="03010101010201010101" pitchFamily="66" charset="0"/>
              </a:rPr>
              <a:t>Они утонули).</a:t>
            </a:r>
          </a:p>
          <a:p>
            <a:pPr algn="just"/>
            <a:r>
              <a:rPr lang="ru-RU" sz="1500" dirty="0">
                <a:latin typeface="Monotype Corsiva" panose="03010101010201010101" pitchFamily="66" charset="0"/>
              </a:rPr>
              <a:t>Опустите </a:t>
            </a:r>
            <a:r>
              <a:rPr lang="ru-RU" sz="1500" dirty="0" err="1">
                <a:latin typeface="Monotype Corsiva" panose="03010101010201010101" pitchFamily="66" charset="0"/>
              </a:rPr>
              <a:t>янтарики</a:t>
            </a:r>
            <a:r>
              <a:rPr lang="ru-RU" sz="1500" dirty="0">
                <a:latin typeface="Monotype Corsiva" panose="03010101010201010101" pitchFamily="66" charset="0"/>
              </a:rPr>
              <a:t> в стакан с соленой  водой. Что произошло с ними</a:t>
            </a:r>
            <a:r>
              <a:rPr lang="ru-RU" sz="1500" dirty="0" smtClean="0">
                <a:latin typeface="Monotype Corsiva" panose="03010101010201010101" pitchFamily="66" charset="0"/>
              </a:rPr>
              <a:t>? (</a:t>
            </a:r>
            <a:r>
              <a:rPr lang="ru-RU" sz="1500" dirty="0">
                <a:latin typeface="Monotype Corsiva" panose="03010101010201010101" pitchFamily="66" charset="0"/>
              </a:rPr>
              <a:t>Они всплыли</a:t>
            </a:r>
            <a:r>
              <a:rPr lang="ru-RU" sz="1500" dirty="0" smtClean="0">
                <a:latin typeface="Monotype Corsiva" panose="03010101010201010101" pitchFamily="66" charset="0"/>
              </a:rPr>
              <a:t>). </a:t>
            </a:r>
            <a:r>
              <a:rPr lang="ru-RU" sz="1500" b="1" dirty="0" smtClean="0">
                <a:latin typeface="Monotype Corsiva" panose="03010101010201010101" pitchFamily="66" charset="0"/>
              </a:rPr>
              <a:t>Вывод</a:t>
            </a:r>
            <a:r>
              <a:rPr lang="ru-RU" sz="1500" dirty="0">
                <a:latin typeface="Monotype Corsiva" panose="03010101010201010101" pitchFamily="66" charset="0"/>
              </a:rPr>
              <a:t>: Янтарь легче соленой морской воды, но тяжелее пресной.</a:t>
            </a:r>
          </a:p>
          <a:p>
            <a:pPr algn="just"/>
            <a:r>
              <a:rPr lang="ru-RU" sz="1500" b="1" dirty="0">
                <a:latin typeface="Monotype Corsiva" panose="03010101010201010101" pitchFamily="66" charset="0"/>
              </a:rPr>
              <a:t>Опыт 3</a:t>
            </a:r>
            <a:r>
              <a:rPr lang="ru-RU" sz="1500" dirty="0">
                <a:latin typeface="Monotype Corsiva" panose="03010101010201010101" pitchFamily="66" charset="0"/>
              </a:rPr>
              <a:t>.</a:t>
            </a:r>
          </a:p>
          <a:p>
            <a:pPr algn="just"/>
            <a:r>
              <a:rPr lang="ru-RU" sz="1500" dirty="0">
                <a:latin typeface="Monotype Corsiva" panose="03010101010201010101" pitchFamily="66" charset="0"/>
              </a:rPr>
              <a:t>Натрите кусочки янтаря шерстяной тканью и положите рядом с ним </a:t>
            </a:r>
            <a:r>
              <a:rPr lang="ru-RU" sz="1500" dirty="0" smtClean="0">
                <a:latin typeface="Monotype Corsiva" panose="03010101010201010101" pitchFamily="66" charset="0"/>
              </a:rPr>
              <a:t>мелко нарезанную бумагу. Что произошло? (Бумага прилипает к янтарю). </a:t>
            </a:r>
            <a:r>
              <a:rPr lang="ru-RU" sz="1500" b="1" dirty="0" smtClean="0">
                <a:latin typeface="Monotype Corsiva" panose="03010101010201010101" pitchFamily="66" charset="0"/>
              </a:rPr>
              <a:t>Вывод</a:t>
            </a:r>
            <a:r>
              <a:rPr lang="ru-RU" sz="1500" dirty="0" smtClean="0">
                <a:latin typeface="Monotype Corsiva" panose="03010101010201010101" pitchFamily="66" charset="0"/>
              </a:rPr>
              <a:t>: Янтарь – «электрический камень».</a:t>
            </a:r>
          </a:p>
          <a:p>
            <a:endParaRPr lang="ru-RU" sz="2000" dirty="0" smtClean="0">
              <a:latin typeface="Monotype Corsiva" panose="03010101010201010101" pitchFamily="66" charset="0"/>
            </a:endParaRPr>
          </a:p>
          <a:p>
            <a:endParaRPr lang="ru-RU" sz="2000" dirty="0" smtClean="0">
              <a:latin typeface="Monotype Corsiva" panose="03010101010201010101" pitchFamily="66" charset="0"/>
            </a:endParaRPr>
          </a:p>
          <a:p>
            <a:endParaRPr lang="ru-RU" sz="2000" dirty="0">
              <a:latin typeface="Monotype Corsiva" panose="03010101010201010101" pitchFamily="66" charset="0"/>
            </a:endParaRPr>
          </a:p>
          <a:p>
            <a:endParaRPr lang="ru-RU" sz="2000" dirty="0"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28600" y="304800"/>
            <a:ext cx="8915400" cy="1219200"/>
          </a:xfrm>
        </p:spPr>
        <p:txBody>
          <a:bodyPr>
            <a:noAutofit/>
          </a:bodyPr>
          <a:lstStyle/>
          <a:p>
            <a:r>
              <a:rPr lang="ru-RU" sz="3600" b="1" dirty="0" err="1" smtClean="0">
                <a:latin typeface="Monotype Corsiva" pitchFamily="66" charset="0"/>
              </a:rPr>
              <a:t>Психогимнастика</a:t>
            </a:r>
            <a:r>
              <a:rPr lang="ru-RU" sz="3600" b="1" dirty="0" smtClean="0">
                <a:latin typeface="Monotype Corsiva" pitchFamily="66" charset="0"/>
              </a:rPr>
              <a:t> «Расскажи янтарю свою тайну»</a:t>
            </a:r>
            <a:endParaRPr lang="ru-RU" sz="3600" b="1" dirty="0">
              <a:latin typeface="Monotype Corsiva" pitchFamily="66" charset="0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228600" y="1548462"/>
            <a:ext cx="46482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Ребята, я предлагаю вам поговорить с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янтариками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. Представим, что у камня есть ушко, и найдем его.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Янтарики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умеют хранить секреты. Скажите ему тихонько, как вас зовут, кто ваш лучший друг, поделитесь с ним своей тайной. Закройте «ушко» камня пальчиком: теперь он сохранит все в секрете.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13314" name="Picture 2" descr="F:\занятие юрченко\IMG_43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371600"/>
            <a:ext cx="3810000" cy="2667000"/>
          </a:xfrm>
          <a:prstGeom prst="rect">
            <a:avLst/>
          </a:prstGeom>
          <a:noFill/>
        </p:spPr>
      </p:pic>
      <p:pic>
        <p:nvPicPr>
          <p:cNvPr id="13315" name="Picture 3" descr="F:\занятие юрченко\IMG_43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4114800"/>
            <a:ext cx="3810000" cy="2590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28600" y="381000"/>
            <a:ext cx="9144000" cy="1371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Физкультминутки, подвижные игры</a:t>
            </a:r>
          </a:p>
          <a:p>
            <a:pPr algn="ctr">
              <a:buNone/>
            </a:pP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098" name="AutoShape 2" descr="http://www.spb-guide.ru/img/507/511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ttp://www.spb-guide.ru/img/507/511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62000" y="10668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«</a:t>
            </a:r>
            <a:r>
              <a:rPr lang="ru-RU" sz="2400" dirty="0" err="1" smtClean="0">
                <a:latin typeface="Monotype Corsiva" pitchFamily="66" charset="0"/>
              </a:rPr>
              <a:t>Янтарик</a:t>
            </a:r>
            <a:r>
              <a:rPr lang="ru-RU" sz="2400" dirty="0" smtClean="0">
                <a:latin typeface="Monotype Corsiva" pitchFamily="66" charset="0"/>
              </a:rPr>
              <a:t>»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241714" y="1528465"/>
            <a:ext cx="3657600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. По песочку мы идем (дети идут с высоко поднятыми ногами)                                           В нем янтарь сейчас найдем (наклоняются, как будто за янтарем)                                                            Свой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янтарик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сохраним (прижимаю к сердцу)                                                                                                    В наш музей передадим. (Вытягивают руки вперед)</a:t>
            </a:r>
          </a:p>
          <a:p>
            <a:r>
              <a:rPr lang="ru-RU" sz="2000" dirty="0">
                <a:latin typeface="Monotype Corsiva" pitchFamily="66" charset="0"/>
              </a:rPr>
              <a:t>«Море волнуется».</a:t>
            </a:r>
          </a:p>
          <a:p>
            <a:r>
              <a:rPr lang="ru-RU" sz="2000" dirty="0">
                <a:latin typeface="Monotype Corsiva" pitchFamily="66" charset="0"/>
              </a:rPr>
              <a:t> </a:t>
            </a:r>
            <a:r>
              <a:rPr lang="ru-RU" dirty="0">
                <a:latin typeface="Monotype Corsiva" pitchFamily="66" charset="0"/>
              </a:rPr>
              <a:t> Море волнуется — раз! (Шагаем на месте)</a:t>
            </a:r>
          </a:p>
          <a:p>
            <a:r>
              <a:rPr lang="ru-RU" dirty="0">
                <a:latin typeface="Monotype Corsiva" pitchFamily="66" charset="0"/>
              </a:rPr>
              <a:t> Море волнуется - два! (Наклоны туловища влево-вправо)</a:t>
            </a:r>
          </a:p>
          <a:p>
            <a:r>
              <a:rPr lang="ru-RU" dirty="0">
                <a:latin typeface="Monotype Corsiva" pitchFamily="66" charset="0"/>
              </a:rPr>
              <a:t> Море волнуется — три! (Повороты туловища влево-вправо)</a:t>
            </a:r>
          </a:p>
          <a:p>
            <a:r>
              <a:rPr lang="ru-RU" dirty="0">
                <a:latin typeface="Monotype Corsiva" pitchFamily="66" charset="0"/>
              </a:rPr>
              <a:t> Морская фигура, замри! (Присели)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12290" name="Picture 2" descr="F:\занятие юрченко\IMG_43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905000"/>
            <a:ext cx="3886200" cy="2971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2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2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2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2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2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2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213347"/>
            <a:ext cx="9144000" cy="13716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Пальчиковая гимнастика</a:t>
            </a:r>
          </a:p>
          <a:p>
            <a:pPr algn="ctr">
              <a:buNone/>
            </a:pPr>
            <a:r>
              <a:rPr lang="ru-RU" sz="4000" b="1" dirty="0">
                <a:latin typeface="Monotype Corsiva" pitchFamily="66" charset="0"/>
              </a:rPr>
              <a:t>«Волны»</a:t>
            </a:r>
          </a:p>
          <a:p>
            <a:pPr algn="ctr">
              <a:buNone/>
            </a:pP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>
              <a:buNone/>
            </a:pP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>
              <a:buNone/>
            </a:pP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098" name="AutoShape 2" descr="http://www.spb-guide.ru/img/507/511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ttp://www.spb-guide.ru/img/507/511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514600" y="99060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>
              <a:latin typeface="Monotype Corsiva" pitchFamily="66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28600" y="1268529"/>
            <a:ext cx="45720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Светит полная луна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 волной бежит волна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Ветер веет на просторе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И всю ночь волнует море.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Волн спокойных мерный ум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Усыпляет праздный ум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Но так долго вредно спать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Нам давно пора вставать.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(Соединить  пальцы двух рук в замок,  совершать волнообразные движения сцепленными руками. Затем разжать пальцы сразу двух  рук).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11266" name="Picture 2" descr="F:\занятие юрченко\IMG_43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027768"/>
            <a:ext cx="4343400" cy="34586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2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2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2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2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2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2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2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2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2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2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2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2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304800"/>
            <a:ext cx="9144000" cy="1600200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7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Дидактические игры    </a:t>
            </a:r>
          </a:p>
          <a:p>
            <a:pPr algn="ctr">
              <a:buNone/>
            </a:pPr>
            <a:r>
              <a:rPr lang="ru-RU" sz="5100" b="1" dirty="0" smtClean="0">
                <a:latin typeface="Monotype Corsiva" pitchFamily="66" charset="0"/>
              </a:rPr>
              <a:t>«</a:t>
            </a:r>
            <a:r>
              <a:rPr lang="ru-RU" sz="5100" b="1" dirty="0">
                <a:latin typeface="Monotype Corsiva" pitchFamily="66" charset="0"/>
              </a:rPr>
              <a:t>Разложи по порядку»(алгоритм добычи и обработки янтаря</a:t>
            </a:r>
            <a:r>
              <a:rPr lang="ru-RU" sz="5100" dirty="0">
                <a:latin typeface="Monotype Corsiva" pitchFamily="66" charset="0"/>
              </a:rPr>
              <a:t>)</a:t>
            </a:r>
          </a:p>
          <a:p>
            <a:pPr algn="ctr">
              <a:buNone/>
            </a:pPr>
            <a:endParaRPr lang="ru-RU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>
              <a:buNone/>
            </a:pPr>
            <a:endParaRPr lang="ru-RU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>
              <a:buNone/>
            </a:pPr>
            <a:endParaRPr lang="ru-RU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>
              <a:buNone/>
            </a:pP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098" name="AutoShape 2" descr="http://www.spb-guide.ru/img/507/511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ttp://www.spb-guide.ru/img/507/511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H:\IMG_46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362200"/>
            <a:ext cx="4256903" cy="2971800"/>
          </a:xfrm>
          <a:prstGeom prst="rect">
            <a:avLst/>
          </a:prstGeom>
          <a:noFill/>
        </p:spPr>
      </p:pic>
      <p:pic>
        <p:nvPicPr>
          <p:cNvPr id="1027" name="Picture 3" descr="H:\IMG_46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200400"/>
            <a:ext cx="4448432" cy="304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304800"/>
            <a:ext cx="9144000" cy="1453632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Дидактические игры     </a:t>
            </a:r>
          </a:p>
          <a:p>
            <a:pPr algn="ctr">
              <a:buNone/>
            </a:pPr>
            <a:r>
              <a:rPr lang="ru-RU" sz="4000" b="1" dirty="0" smtClean="0">
                <a:latin typeface="Monotype Corsiva" pitchFamily="66" charset="0"/>
              </a:rPr>
              <a:t>«</a:t>
            </a:r>
            <a:r>
              <a:rPr lang="ru-RU" sz="4000" b="1" dirty="0">
                <a:latin typeface="Monotype Corsiva" pitchFamily="66" charset="0"/>
              </a:rPr>
              <a:t>Янтарные украшения</a:t>
            </a:r>
            <a:r>
              <a:rPr lang="ru-RU" sz="4000" b="1" dirty="0" smtClean="0">
                <a:latin typeface="Monotype Corsiva" pitchFamily="66" charset="0"/>
              </a:rPr>
              <a:t>»(найти  среди ювелирных  изделий – украшения из янтаря)</a:t>
            </a:r>
            <a:endParaRPr lang="ru-RU" sz="4000" b="1" dirty="0">
              <a:latin typeface="Monotype Corsiva" pitchFamily="66" charset="0"/>
            </a:endParaRPr>
          </a:p>
          <a:p>
            <a:pPr algn="ctr">
              <a:buNone/>
            </a:pP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>
              <a:buNone/>
            </a:pP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098" name="AutoShape 2" descr="http://www.spb-guide.ru/img/507/511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ttp://www.spb-guide.ru/img/507/511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H:\IMG_46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901" y="2204864"/>
            <a:ext cx="4267200" cy="3276600"/>
          </a:xfrm>
          <a:prstGeom prst="rect">
            <a:avLst/>
          </a:prstGeom>
          <a:noFill/>
        </p:spPr>
      </p:pic>
      <p:pic>
        <p:nvPicPr>
          <p:cNvPr id="2051" name="Picture 3" descr="H:\IMG_46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8566" y="3140968"/>
            <a:ext cx="4343400" cy="3276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7975" y="1700808"/>
            <a:ext cx="3759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304800"/>
            <a:ext cx="9144000" cy="1756048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Организация НОД «Янтарь- солнечный камень»</a:t>
            </a:r>
          </a:p>
          <a:p>
            <a:pPr algn="ctr">
              <a:buNone/>
            </a:pPr>
            <a:r>
              <a:rPr lang="ru-RU" sz="4000" b="1" dirty="0">
                <a:latin typeface="Monotype Corsiva" pitchFamily="66" charset="0"/>
              </a:rPr>
              <a:t>Программное содержание:</a:t>
            </a:r>
          </a:p>
          <a:p>
            <a:pPr algn="ctr">
              <a:buNone/>
            </a:pP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>
              <a:buNone/>
            </a:pP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>
              <a:buNone/>
            </a:pP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>
              <a:buNone/>
            </a:pP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098" name="AutoShape 2" descr="http://www.spb-guide.ru/img/507/511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ttp://www.spb-guide.ru/img/507/511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305270" y="1583794"/>
            <a:ext cx="80740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Расширять знания детей о родном крае. Познакомить с самым известным промыслом Калининградской области – янтарным.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Развивать познавательные интересы детей, желание наблюдать, сопоставлять, делать выводы.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Воспитывать уважение к малой Родине, гордость за мастеров, живущих в Калининградской области.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8" name="Picture 3" descr="H:\занятие юрченко\IMG_43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6015" y="2780928"/>
            <a:ext cx="5946606" cy="39604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313" y="381000"/>
            <a:ext cx="9144000" cy="1066800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5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Организация художественно-продуктивной деятельности</a:t>
            </a:r>
          </a:p>
          <a:p>
            <a:pPr algn="ctr">
              <a:buNone/>
            </a:pPr>
            <a:r>
              <a:rPr lang="ru-RU" sz="5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«Балтийское побережье»</a:t>
            </a:r>
          </a:p>
          <a:p>
            <a:pPr algn="ctr">
              <a:buNone/>
            </a:pP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098" name="AutoShape 2" descr="http://www.spb-guide.ru/img/507/511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ttp://www.spb-guide.ru/img/507/511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69" name="Picture 1" descr="F:\занятие юрченко\IMG_43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447800"/>
            <a:ext cx="3657600" cy="4816813"/>
          </a:xfrm>
          <a:prstGeom prst="rect">
            <a:avLst/>
          </a:prstGeom>
          <a:noFill/>
        </p:spPr>
      </p:pic>
      <p:pic>
        <p:nvPicPr>
          <p:cNvPr id="7170" name="Picture 2" descr="F:\занятие юрченко\IMG_43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447800"/>
            <a:ext cx="3733800" cy="4800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http://www.spb-guide.ru/img/507/511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ttp://www.spb-guide.ru/img/507/511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03478" y="-144463"/>
            <a:ext cx="6492482" cy="27884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Monotype Corsiva" panose="03010101010201010101" pitchFamily="66" charset="0"/>
              </a:rPr>
              <a:t>Работа с родителями    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Организация выставки рисунков и поделок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«Наш край родной» (с использованием янтаря)</a:t>
            </a:r>
          </a:p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Monotype Corsiva" panose="03010101010201010101" pitchFamily="66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0" y="106680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  <p:pic>
        <p:nvPicPr>
          <p:cNvPr id="2" name="Picture 2" descr="H:\IMG_46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28800"/>
            <a:ext cx="3810000" cy="2362200"/>
          </a:xfrm>
          <a:prstGeom prst="rect">
            <a:avLst/>
          </a:prstGeom>
          <a:noFill/>
        </p:spPr>
      </p:pic>
      <p:pic>
        <p:nvPicPr>
          <p:cNvPr id="4099" name="Picture 3" descr="H:\IMG_46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28800"/>
            <a:ext cx="3886200" cy="2362200"/>
          </a:xfrm>
          <a:prstGeom prst="rect">
            <a:avLst/>
          </a:prstGeom>
          <a:noFill/>
        </p:spPr>
      </p:pic>
      <p:pic>
        <p:nvPicPr>
          <p:cNvPr id="3" name="Picture 4" descr="H:\IMG_46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4267200"/>
            <a:ext cx="4648200" cy="2590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76200" y="838200"/>
            <a:ext cx="9067800" cy="5410200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ru-RU" altLang="ru-RU" b="1" dirty="0" smtClean="0">
                <a:latin typeface="Monotype Corsiva" pitchFamily="66" charset="0"/>
              </a:rPr>
              <a:t>Тип </a:t>
            </a:r>
            <a:r>
              <a:rPr lang="ru-RU" altLang="ru-RU" b="1" dirty="0">
                <a:latin typeface="Monotype Corsiva" pitchFamily="66" charset="0"/>
              </a:rPr>
              <a:t>проекта: </a:t>
            </a:r>
            <a:r>
              <a:rPr lang="ru-RU" altLang="ru-RU" dirty="0">
                <a:latin typeface="Monotype Corsiva" pitchFamily="66" charset="0"/>
              </a:rPr>
              <a:t>долгосрочный, информационно-исследовательский</a:t>
            </a:r>
            <a:endParaRPr lang="ru-RU" altLang="ru-RU" b="1" dirty="0">
              <a:latin typeface="Monotype Corsiva" pitchFamily="66" charset="0"/>
            </a:endParaRPr>
          </a:p>
          <a:p>
            <a:pPr>
              <a:buFont typeface="Arial" charset="0"/>
              <a:buNone/>
            </a:pPr>
            <a:r>
              <a:rPr lang="ru-RU" altLang="ru-RU" b="1" dirty="0">
                <a:latin typeface="Monotype Corsiva" pitchFamily="66" charset="0"/>
              </a:rPr>
              <a:t>Участники проекта: </a:t>
            </a:r>
            <a:r>
              <a:rPr lang="ru-RU" altLang="ru-RU" dirty="0">
                <a:latin typeface="Monotype Corsiva" pitchFamily="66" charset="0"/>
              </a:rPr>
              <a:t>воспитатель, дети старшей группы, родители</a:t>
            </a:r>
            <a:endParaRPr lang="ru-RU" altLang="ru-RU" b="1" dirty="0">
              <a:latin typeface="Monotype Corsiva" pitchFamily="66" charset="0"/>
            </a:endParaRPr>
          </a:p>
          <a:p>
            <a:pPr>
              <a:buFont typeface="Arial" charset="0"/>
              <a:buNone/>
            </a:pPr>
            <a:r>
              <a:rPr lang="ru-RU" altLang="ru-RU" b="1" dirty="0">
                <a:latin typeface="Monotype Corsiva" pitchFamily="66" charset="0"/>
              </a:rPr>
              <a:t>Срок реализации проекта: </a:t>
            </a:r>
            <a:r>
              <a:rPr lang="ru-RU" altLang="ru-RU" dirty="0">
                <a:latin typeface="Monotype Corsiva" pitchFamily="66" charset="0"/>
              </a:rPr>
              <a:t>с </a:t>
            </a:r>
            <a:r>
              <a:rPr lang="ru-RU" altLang="ru-RU" dirty="0" smtClean="0">
                <a:latin typeface="Monotype Corsiva" pitchFamily="66" charset="0"/>
              </a:rPr>
              <a:t>01.12.15г</a:t>
            </a:r>
            <a:r>
              <a:rPr lang="ru-RU" altLang="ru-RU" dirty="0">
                <a:latin typeface="Monotype Corsiva" pitchFamily="66" charset="0"/>
              </a:rPr>
              <a:t>. по </a:t>
            </a:r>
            <a:r>
              <a:rPr lang="ru-RU" altLang="ru-RU" dirty="0" smtClean="0">
                <a:latin typeface="Monotype Corsiva" pitchFamily="66" charset="0"/>
              </a:rPr>
              <a:t>29.02.16г</a:t>
            </a:r>
            <a:r>
              <a:rPr lang="ru-RU" altLang="ru-RU" dirty="0">
                <a:latin typeface="Monotype Corsiva" pitchFamily="66" charset="0"/>
              </a:rPr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7043" y="533400"/>
            <a:ext cx="7124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Monotype Corsiva" panose="03010101010201010101" pitchFamily="66" charset="0"/>
              </a:rPr>
              <a:t>Экскурсия в музей Янтаря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Monotype Corsiva" panose="03010101010201010101" pitchFamily="66" charset="0"/>
            </a:endParaRPr>
          </a:p>
        </p:txBody>
      </p:sp>
      <p:pic>
        <p:nvPicPr>
          <p:cNvPr id="1026" name="Picture 2" descr="D:\Мои документы\ФОТО\музей янтаря\музей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4678040" cy="3114238"/>
          </a:xfrm>
          <a:prstGeom prst="rect">
            <a:avLst/>
          </a:prstGeom>
          <a:noFill/>
        </p:spPr>
      </p:pic>
      <p:pic>
        <p:nvPicPr>
          <p:cNvPr id="1027" name="Picture 3" descr="D:\Мои документы\ФОТО\музей янтаря\музей 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492896"/>
            <a:ext cx="4608512" cy="3067952"/>
          </a:xfrm>
          <a:prstGeom prst="rect">
            <a:avLst/>
          </a:prstGeom>
          <a:noFill/>
        </p:spPr>
      </p:pic>
      <p:pic>
        <p:nvPicPr>
          <p:cNvPr id="1028" name="Picture 4" descr="D:\Мои документы\ФОТО\музей янтаря\музей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3068960"/>
            <a:ext cx="4877666" cy="3247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85728"/>
            <a:ext cx="8424936" cy="24314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Monotype Corsiva" panose="03010101010201010101" pitchFamily="66" charset="0"/>
              </a:rPr>
              <a:t>Продукт проекта</a:t>
            </a:r>
          </a:p>
          <a:p>
            <a:pPr algn="ctr"/>
            <a:r>
              <a:rPr lang="ru-RU" sz="4400" dirty="0">
                <a:latin typeface="Monotype Corsiva" pitchFamily="66" charset="0"/>
              </a:rPr>
              <a:t>Альбом «Янтарь- солнечный камень»</a:t>
            </a:r>
          </a:p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Monotype Corsiva" panose="03010101010201010101" pitchFamily="66" charset="0"/>
            </a:endParaRPr>
          </a:p>
        </p:txBody>
      </p:sp>
      <p:pic>
        <p:nvPicPr>
          <p:cNvPr id="1026" name="Picture 2" descr="H:\IMG_47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214554"/>
            <a:ext cx="3929090" cy="2928958"/>
          </a:xfrm>
          <a:prstGeom prst="rect">
            <a:avLst/>
          </a:prstGeom>
          <a:noFill/>
        </p:spPr>
      </p:pic>
      <p:pic>
        <p:nvPicPr>
          <p:cNvPr id="1027" name="Picture 3" descr="H:\IMG_47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0012" y="2935780"/>
            <a:ext cx="4286280" cy="307183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3888" y="404664"/>
            <a:ext cx="18309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Monotype Corsiva" pitchFamily="66" charset="0"/>
              </a:rPr>
              <a:t>Вывод</a:t>
            </a:r>
            <a:endParaRPr lang="ru-RU" sz="54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556792"/>
            <a:ext cx="799288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onotype Corsiva" panose="03010101010201010101" pitchFamily="66" charset="0"/>
              </a:rPr>
              <a:t>Благодаря проделанной работе мы раскрыли </a:t>
            </a:r>
            <a:r>
              <a:rPr lang="ru-RU" sz="2400" dirty="0">
                <a:latin typeface="Monotype Corsiva" panose="03010101010201010101" pitchFamily="66" charset="0"/>
              </a:rPr>
              <a:t>тайну происхождения янтаря; </a:t>
            </a:r>
            <a:r>
              <a:rPr lang="ru-RU" sz="2400" dirty="0" smtClean="0">
                <a:latin typeface="Monotype Corsiva" panose="03010101010201010101" pitchFamily="66" charset="0"/>
              </a:rPr>
              <a:t>узнали </a:t>
            </a:r>
            <a:r>
              <a:rPr lang="ru-RU" sz="2400" dirty="0">
                <a:latin typeface="Monotype Corsiva" panose="03010101010201010101" pitchFamily="66" charset="0"/>
              </a:rPr>
              <a:t>секреты его добычи; </a:t>
            </a:r>
            <a:r>
              <a:rPr lang="ru-RU" sz="2400" dirty="0" smtClean="0">
                <a:latin typeface="Monotype Corsiva" panose="03010101010201010101" pitchFamily="66" charset="0"/>
              </a:rPr>
              <a:t>изучили </a:t>
            </a:r>
            <a:r>
              <a:rPr lang="ru-RU" sz="2400" dirty="0">
                <a:latin typeface="Monotype Corsiva" panose="03010101010201010101" pitchFamily="66" charset="0"/>
              </a:rPr>
              <a:t>свойства камня, проведя </a:t>
            </a:r>
            <a:r>
              <a:rPr lang="ru-RU" sz="2400" dirty="0" smtClean="0">
                <a:latin typeface="Monotype Corsiva" panose="03010101010201010101" pitchFamily="66" charset="0"/>
              </a:rPr>
              <a:t>опыты ; а также  выяснили, </a:t>
            </a:r>
            <a:r>
              <a:rPr lang="ru-RU" sz="2400" dirty="0">
                <a:latin typeface="Monotype Corsiva" panose="03010101010201010101" pitchFamily="66" charset="0"/>
              </a:rPr>
              <a:t>где применяется </a:t>
            </a:r>
            <a:r>
              <a:rPr lang="ru-RU" sz="2400" dirty="0" smtClean="0">
                <a:latin typeface="Monotype Corsiva" panose="03010101010201010101" pitchFamily="66" charset="0"/>
              </a:rPr>
              <a:t>и используется янтарь.</a:t>
            </a:r>
          </a:p>
          <a:p>
            <a:pPr lvl="0"/>
            <a:r>
              <a:rPr lang="ru-RU" sz="2400" dirty="0" smtClean="0">
                <a:latin typeface="Monotype Corsiva" panose="03010101010201010101" pitchFamily="66" charset="0"/>
              </a:rPr>
              <a:t>Дети с </a:t>
            </a:r>
            <a:r>
              <a:rPr lang="ru-RU" sz="2400" dirty="0">
                <a:latin typeface="Monotype Corsiva" panose="03010101010201010101" pitchFamily="66" charset="0"/>
              </a:rPr>
              <a:t>удовольствием </a:t>
            </a:r>
            <a:r>
              <a:rPr lang="ru-RU" sz="2400" dirty="0" smtClean="0">
                <a:latin typeface="Monotype Corsiva" panose="03010101010201010101" pitchFamily="66" charset="0"/>
              </a:rPr>
              <a:t>включались </a:t>
            </a:r>
            <a:r>
              <a:rPr lang="ru-RU" sz="2400" dirty="0">
                <a:latin typeface="Monotype Corsiva" panose="03010101010201010101" pitchFamily="66" charset="0"/>
              </a:rPr>
              <a:t>в проектную деятельность, связанную с познанием родной природы.</a:t>
            </a:r>
          </a:p>
          <a:p>
            <a:pPr lvl="0"/>
            <a:r>
              <a:rPr lang="ru-RU" sz="2400" dirty="0" smtClean="0">
                <a:latin typeface="Monotype Corsiva" panose="03010101010201010101" pitchFamily="66" charset="0"/>
              </a:rPr>
              <a:t>Отражали </a:t>
            </a:r>
            <a:r>
              <a:rPr lang="ru-RU" sz="2400" dirty="0">
                <a:latin typeface="Monotype Corsiva" panose="03010101010201010101" pitchFamily="66" charset="0"/>
              </a:rPr>
              <a:t>свои впечатления о родной природе в предпочитаемой </a:t>
            </a:r>
            <a:r>
              <a:rPr lang="ru-RU" sz="2400" dirty="0" smtClean="0">
                <a:latin typeface="Monotype Corsiva" panose="03010101010201010101" pitchFamily="66" charset="0"/>
              </a:rPr>
              <a:t>деятельности</a:t>
            </a:r>
            <a:r>
              <a:rPr lang="ru-RU" sz="2400" dirty="0">
                <a:latin typeface="Monotype Corsiva" panose="03010101010201010101" pitchFamily="66" charset="0"/>
              </a:rPr>
              <a:t>: </a:t>
            </a:r>
            <a:r>
              <a:rPr lang="ru-RU" sz="2400" dirty="0" smtClean="0">
                <a:latin typeface="Monotype Corsiva" panose="03010101010201010101" pitchFamily="66" charset="0"/>
              </a:rPr>
              <a:t>рассказывали, изображали, воплощали </a:t>
            </a:r>
            <a:r>
              <a:rPr lang="ru-RU" sz="2400" dirty="0">
                <a:latin typeface="Monotype Corsiva" panose="03010101010201010101" pitchFamily="66" charset="0"/>
              </a:rPr>
              <a:t>образы в играх, </a:t>
            </a:r>
            <a:r>
              <a:rPr lang="ru-RU" sz="2400" dirty="0" smtClean="0">
                <a:latin typeface="Monotype Corsiva" panose="03010101010201010101" pitchFamily="66" charset="0"/>
              </a:rPr>
              <a:t>разворачивали </a:t>
            </a:r>
            <a:r>
              <a:rPr lang="ru-RU" sz="2400" dirty="0">
                <a:latin typeface="Monotype Corsiva" panose="03010101010201010101" pitchFamily="66" charset="0"/>
              </a:rPr>
              <a:t>сюжет и т. д.</a:t>
            </a:r>
          </a:p>
          <a:p>
            <a:r>
              <a:rPr lang="ru-RU" sz="2400" dirty="0">
                <a:latin typeface="Monotype Corsiva" panose="03010101010201010101" pitchFamily="66" charset="0"/>
              </a:rPr>
              <a:t>П</a:t>
            </a:r>
            <a:r>
              <a:rPr lang="ru-RU" sz="2400" dirty="0" smtClean="0">
                <a:latin typeface="Monotype Corsiva" panose="03010101010201010101" pitchFamily="66" charset="0"/>
              </a:rPr>
              <a:t>одобные </a:t>
            </a:r>
            <a:r>
              <a:rPr lang="ru-RU" sz="2400" dirty="0">
                <a:latin typeface="Monotype Corsiva" panose="03010101010201010101" pitchFamily="66" charset="0"/>
              </a:rPr>
              <a:t>игры, продуктивная деятельность объединяют детей общими впечатлениями, переживаниями, эмоциями, способствуют формированию коллективных </a:t>
            </a:r>
            <a:r>
              <a:rPr lang="ru-RU" sz="2400" dirty="0" smtClean="0">
                <a:latin typeface="Monotype Corsiva" panose="03010101010201010101" pitchFamily="66" charset="0"/>
              </a:rPr>
              <a:t>взаимоотношений.</a:t>
            </a:r>
            <a:r>
              <a:rPr lang="ru-RU" sz="2400" dirty="0">
                <a:latin typeface="Monotype Corsiva" panose="03010101010201010101" pitchFamily="66" charset="0"/>
              </a:rPr>
              <a:t/>
            </a:r>
            <a:br>
              <a:rPr lang="ru-RU" sz="2400" dirty="0">
                <a:latin typeface="Monotype Corsiva" panose="03010101010201010101" pitchFamily="66" charset="0"/>
              </a:rPr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33400" y="533401"/>
            <a:ext cx="7467600" cy="2286000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rgbClr val="CC3300"/>
                </a:solidFill>
                <a:latin typeface="Monotype Corsiva" pitchFamily="66" charset="0"/>
              </a:rPr>
              <a:t>ЯНТАРЬ – настоящее чудо природы, кусочек солнца, донесенный к нам сквозь миллионы лет. Надо ценить и беречь его красоту.</a:t>
            </a:r>
            <a:endParaRPr lang="ru-RU" b="1" dirty="0">
              <a:solidFill>
                <a:srgbClr val="CC3300"/>
              </a:solidFill>
              <a:latin typeface="Monotype Corsiva" pitchFamily="66" charset="0"/>
            </a:endParaRPr>
          </a:p>
        </p:txBody>
      </p:sp>
      <p:pic>
        <p:nvPicPr>
          <p:cNvPr id="3074" name="Picture 2" descr="http://naukatehnika.com/files/journal/nauka/biologia_i_medicina/kamen_yanta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0" y="2362200"/>
            <a:ext cx="5029200" cy="3771900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42910" y="857232"/>
            <a:ext cx="7467600" cy="5330841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 </a:t>
            </a:r>
            <a:endParaRPr lang="ru-RU" dirty="0">
              <a:solidFill>
                <a:srgbClr val="CC3300"/>
              </a:solidFill>
            </a:endParaRPr>
          </a:p>
        </p:txBody>
      </p:sp>
      <p:pic>
        <p:nvPicPr>
          <p:cNvPr id="23554" name="Picture 2" descr="http://azbukakamnej.ru/wp-content/uploads/2015/05/yantar_3-620x33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79504" y="4356652"/>
            <a:ext cx="4343400" cy="231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838200" y="309357"/>
            <a:ext cx="685800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Monotype Corsiva" panose="03010101010201010101" pitchFamily="66" charset="0"/>
              </a:rPr>
              <a:t>Актуальность проекта                         </a:t>
            </a:r>
            <a:r>
              <a:rPr lang="ru-RU" sz="2800" dirty="0" smtClean="0">
                <a:latin typeface="Monotype Corsiva" panose="03010101010201010101" pitchFamily="66" charset="0"/>
              </a:rPr>
              <a:t>Воспитание  любви и уважения к родному городу является важнейшей составляющей нравственно – патриотического воспитания. Чтобы воспитать патриотов, надо сформировать у ребят представления о родной природе , об истории  родного края , его достопримечательностях , особенностях. Янтарь тесно вошел в жизнь и быт наших жителей, ведь не зря наш край называется Янтарным. Поэтому, знакомство с удивительным камнем приобретает особую актуальность в работе с воспитанниками – жителями Балтийского побережья. </a:t>
            </a:r>
            <a:endParaRPr lang="ru-RU" sz="2800" dirty="0"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381000"/>
            <a:ext cx="891540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Monotype Corsiva" panose="03010101010201010101" pitchFamily="66" charset="0"/>
              </a:rPr>
              <a:t> </a:t>
            </a:r>
            <a:r>
              <a:rPr lang="ru-RU" sz="3200" b="1" dirty="0" smtClean="0">
                <a:latin typeface="Monotype Corsiva" panose="03010101010201010101" pitchFamily="66" charset="0"/>
              </a:rPr>
              <a:t>Цель </a:t>
            </a:r>
            <a:r>
              <a:rPr lang="ru-RU" sz="3200" b="1" dirty="0">
                <a:latin typeface="Monotype Corsiva" panose="03010101010201010101" pitchFamily="66" charset="0"/>
              </a:rPr>
              <a:t>проекта</a:t>
            </a:r>
            <a:r>
              <a:rPr lang="ru-RU" sz="3200" dirty="0">
                <a:latin typeface="Monotype Corsiva" panose="03010101010201010101" pitchFamily="66" charset="0"/>
              </a:rPr>
              <a:t>: Знакомство с декоративным камнем – янтарём.</a:t>
            </a:r>
            <a:br>
              <a:rPr lang="ru-RU" sz="3200" dirty="0">
                <a:latin typeface="Monotype Corsiva" panose="03010101010201010101" pitchFamily="66" charset="0"/>
              </a:rPr>
            </a:br>
            <a:endParaRPr lang="ru-RU" sz="3200" dirty="0">
              <a:latin typeface="Monotype Corsiva" panose="03010101010201010101" pitchFamily="66" charset="0"/>
            </a:endParaRPr>
          </a:p>
          <a:p>
            <a:r>
              <a:rPr lang="ru-RU" sz="3200" b="1" dirty="0" smtClean="0">
                <a:latin typeface="Monotype Corsiva" panose="03010101010201010101" pitchFamily="66" charset="0"/>
              </a:rPr>
              <a:t>Задачи </a:t>
            </a:r>
            <a:r>
              <a:rPr lang="ru-RU" sz="3200" b="1" dirty="0">
                <a:latin typeface="Monotype Corsiva" panose="03010101010201010101" pitchFamily="66" charset="0"/>
              </a:rPr>
              <a:t>проекта:</a:t>
            </a:r>
            <a:r>
              <a:rPr lang="ru-RU" sz="3200" dirty="0">
                <a:latin typeface="Monotype Corsiva" panose="03010101010201010101" pitchFamily="66" charset="0"/>
              </a:rPr>
              <a:t> </a:t>
            </a:r>
            <a:br>
              <a:rPr lang="ru-RU" sz="3200" dirty="0">
                <a:latin typeface="Monotype Corsiva" panose="03010101010201010101" pitchFamily="66" charset="0"/>
              </a:rPr>
            </a:br>
            <a:r>
              <a:rPr lang="ru-RU" sz="3200" dirty="0">
                <a:latin typeface="Monotype Corsiva" panose="03010101010201010101" pitchFamily="66" charset="0"/>
              </a:rPr>
              <a:t>- раскрыть тайну происхождения янтаря; узнать секреты его добычи; изучить свойства </a:t>
            </a:r>
            <a:r>
              <a:rPr lang="ru-RU" sz="3200" dirty="0" smtClean="0">
                <a:latin typeface="Monotype Corsiva" panose="03010101010201010101" pitchFamily="66" charset="0"/>
              </a:rPr>
              <a:t>камня</a:t>
            </a:r>
            <a:r>
              <a:rPr lang="ru-RU" sz="3200" dirty="0">
                <a:latin typeface="Monotype Corsiva" panose="03010101010201010101" pitchFamily="66" charset="0"/>
              </a:rPr>
              <a:t>, проведя опыты; выяснить, где применяется янтарь;</a:t>
            </a:r>
            <a:br>
              <a:rPr lang="ru-RU" sz="3200" dirty="0">
                <a:latin typeface="Monotype Corsiva" panose="03010101010201010101" pitchFamily="66" charset="0"/>
              </a:rPr>
            </a:br>
            <a:r>
              <a:rPr lang="ru-RU" sz="3200" dirty="0">
                <a:latin typeface="Monotype Corsiva" panose="03010101010201010101" pitchFamily="66" charset="0"/>
              </a:rPr>
              <a:t>- развивать познавательный интерес через исследовательскую деятельность;</a:t>
            </a:r>
            <a:br>
              <a:rPr lang="ru-RU" sz="3200" dirty="0">
                <a:latin typeface="Monotype Corsiva" panose="03010101010201010101" pitchFamily="66" charset="0"/>
              </a:rPr>
            </a:br>
            <a:r>
              <a:rPr lang="ru-RU" sz="3200" dirty="0">
                <a:latin typeface="Monotype Corsiva" panose="03010101010201010101" pitchFamily="66" charset="0"/>
              </a:rPr>
              <a:t>- воспитывать уважение к родному краю, гордость за мастеров, живущих в Калининградской области.</a:t>
            </a:r>
            <a:r>
              <a:rPr lang="ru-RU" sz="3200" dirty="0"/>
              <a:t/>
            </a:r>
            <a:br>
              <a:rPr lang="ru-RU" sz="3200" dirty="0"/>
            </a:b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52400"/>
            <a:ext cx="8763000" cy="6321425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endParaRPr lang="ru-RU" b="1" dirty="0">
              <a:solidFill>
                <a:srgbClr val="CC3300"/>
              </a:solidFill>
              <a:latin typeface="Monotype Corsiva" pitchFamily="66" charset="0"/>
            </a:endParaRPr>
          </a:p>
        </p:txBody>
      </p:sp>
      <p:pic>
        <p:nvPicPr>
          <p:cNvPr id="21506" name="Picture 2" descr="https://crossingthebaltic.files.wordpress.com/2012/01/4.jpg?w=441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52400" y="4419600"/>
            <a:ext cx="3388940" cy="2872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8" name="Picture 4" descr="https://encrypted-tbn3.gstatic.com/images?q=tbn:ANd9GcTg6WPYhmXoaZ2YYCuqQtY-1QNQF5Yl10mj7ZWBlOdAW_9Qktd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3600" y="4653942"/>
            <a:ext cx="3352800" cy="2403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533400" y="457200"/>
            <a:ext cx="8229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Monotype Corsiva" panose="03010101010201010101" pitchFamily="66" charset="0"/>
              </a:rPr>
              <a:t>Предполагаемый результат:</a:t>
            </a:r>
            <a:r>
              <a:rPr lang="ru-RU" sz="3600" dirty="0">
                <a:latin typeface="Monotype Corsiva" panose="03010101010201010101" pitchFamily="66" charset="0"/>
              </a:rPr>
              <a:t/>
            </a:r>
            <a:br>
              <a:rPr lang="ru-RU" sz="3600" dirty="0">
                <a:latin typeface="Monotype Corsiva" panose="03010101010201010101" pitchFamily="66" charset="0"/>
              </a:rPr>
            </a:br>
            <a:r>
              <a:rPr lang="ru-RU" sz="3600" dirty="0">
                <a:latin typeface="Monotype Corsiva" panose="03010101010201010101" pitchFamily="66" charset="0"/>
              </a:rPr>
              <a:t>- дети узнают, что янтарь - это окаменевшая смола древних деревьев; как его добывают; где применяется камень;</a:t>
            </a:r>
            <a:br>
              <a:rPr lang="ru-RU" sz="3600" dirty="0">
                <a:latin typeface="Monotype Corsiva" panose="03010101010201010101" pitchFamily="66" charset="0"/>
              </a:rPr>
            </a:br>
            <a:r>
              <a:rPr lang="ru-RU" sz="3600" dirty="0">
                <a:latin typeface="Monotype Corsiva" panose="03010101010201010101" pitchFamily="66" charset="0"/>
              </a:rPr>
              <a:t>- дети научатся осуществлять эксперименты, опыты; делать выводы, обобщения; понимать необходимость бережного отношения к природе;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-20782" y="2292928"/>
            <a:ext cx="6248400" cy="4873625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endParaRPr lang="ru-RU" b="1" dirty="0">
              <a:solidFill>
                <a:srgbClr val="FFFF99"/>
              </a:solidFill>
              <a:latin typeface="Monotype Corsiva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76400" y="142853"/>
            <a:ext cx="601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Monotype Corsiva" panose="03010101010201010101" pitchFamily="66" charset="0"/>
              </a:rPr>
              <a:t>Реализация проекта</a:t>
            </a:r>
          </a:p>
          <a:p>
            <a:r>
              <a:rPr lang="ru-RU" altLang="ru-RU" sz="3600" b="1" dirty="0">
                <a:latin typeface="Monotype Corsiva" panose="03010101010201010101" pitchFamily="66" charset="0"/>
              </a:rPr>
              <a:t>I этап – подготовительный</a:t>
            </a:r>
            <a:endParaRPr lang="ru-RU" sz="3600" dirty="0">
              <a:latin typeface="Monotype Corsiva" panose="03010101010201010101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214422"/>
            <a:ext cx="76200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ru-RU" sz="2000" b="1" dirty="0" smtClean="0">
                <a:latin typeface="Monotype Corsiva" pitchFamily="66" charset="0"/>
              </a:rPr>
              <a:t>Постановка проблемы </a:t>
            </a:r>
            <a:r>
              <a:rPr lang="ru-RU" sz="2000" dirty="0" smtClean="0">
                <a:latin typeface="Monotype Corsiva" pitchFamily="66" charset="0"/>
              </a:rPr>
              <a:t>в ходе бесед с детьми выяснилось, что они имеют слабые представления о многообразии природных богатств своей малой Родины – Калининградской области , о тайне происхождения янтаря, секретах его добычи, свойствах камня, его применении.</a:t>
            </a:r>
            <a:endParaRPr lang="ru-RU" sz="2000" b="1" dirty="0" smtClean="0">
              <a:latin typeface="Monotype Corsiva" pitchFamily="66" charset="0"/>
            </a:endParaRPr>
          </a:p>
          <a:p>
            <a:pPr lvl="2"/>
            <a:r>
              <a:rPr lang="ru-RU" sz="2000" b="1" dirty="0" smtClean="0">
                <a:latin typeface="Monotype Corsiva" pitchFamily="66" charset="0"/>
              </a:rPr>
              <a:t>Обсуждение цели, задачи с детьми и родителями.</a:t>
            </a:r>
          </a:p>
          <a:p>
            <a:pPr lvl="2"/>
            <a:r>
              <a:rPr lang="ru-RU" sz="2000" b="1" dirty="0" smtClean="0">
                <a:latin typeface="Monotype Corsiva" pitchFamily="66" charset="0"/>
              </a:rPr>
              <a:t>Подбор наглядно-дидактического материала; художественной литературы; дидактических игр, разработка бесед. </a:t>
            </a:r>
          </a:p>
          <a:p>
            <a:pPr lvl="2"/>
            <a:r>
              <a:rPr lang="ru-RU" sz="2000" b="1" dirty="0" smtClean="0">
                <a:latin typeface="Monotype Corsiva" pitchFamily="66" charset="0"/>
              </a:rPr>
              <a:t>Разработка рекомендаций для родителей.</a:t>
            </a:r>
          </a:p>
          <a:p>
            <a:pPr lvl="2"/>
            <a:r>
              <a:rPr lang="ru-RU" sz="2000" b="1" dirty="0" smtClean="0">
                <a:latin typeface="Monotype Corsiva" pitchFamily="66" charset="0"/>
              </a:rPr>
              <a:t>Выставка художественной литературы</a:t>
            </a:r>
            <a:r>
              <a:rPr lang="ru-RU" sz="2000" dirty="0" smtClean="0">
                <a:latin typeface="Monotype Corsiva" pitchFamily="66" charset="0"/>
              </a:rPr>
              <a:t>.</a:t>
            </a:r>
          </a:p>
          <a:p>
            <a:pPr lvl="2"/>
            <a:r>
              <a:rPr lang="ru-RU" sz="2000" dirty="0" smtClean="0">
                <a:latin typeface="Monotype Corsiva" pitchFamily="66" charset="0"/>
              </a:rPr>
              <a:t>Воспитанники с родителями собрали  книги, открытки о родном крае и янтаре, а затем оформили выставку, где были представлены их работы</a:t>
            </a:r>
          </a:p>
          <a:p>
            <a:pPr lvl="2"/>
            <a:r>
              <a:rPr lang="ru-RU" sz="2000" b="1" dirty="0" smtClean="0">
                <a:latin typeface="Monotype Corsiva" pitchFamily="66" charset="0"/>
              </a:rPr>
              <a:t>Организация развивающей среды в группе</a:t>
            </a:r>
            <a:r>
              <a:rPr lang="ru-RU" sz="2000" dirty="0" smtClean="0">
                <a:latin typeface="Monotype Corsiva" pitchFamily="66" charset="0"/>
              </a:rPr>
              <a:t>: размещение репродукций картин, плакатов и т.д.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26479" y="228600"/>
            <a:ext cx="5559535" cy="8309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Monotype Corsiva" pitchFamily="66" charset="0"/>
              </a:rPr>
              <a:t>Уголок родного края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189383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  <a:cs typeface="Times New Roman" pitchFamily="18" charset="0"/>
              </a:rPr>
              <a:t>Создание предметно-пространственной среды</a:t>
            </a:r>
            <a:endParaRPr lang="ru-RU" sz="2800" b="1" dirty="0"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3074" name="Picture 2" descr="H:\IMG_46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057400"/>
            <a:ext cx="762000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-20782" y="2292928"/>
            <a:ext cx="6248400" cy="4873625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endParaRPr lang="ru-RU" b="1" dirty="0">
              <a:solidFill>
                <a:srgbClr val="FFFF99"/>
              </a:solidFill>
              <a:latin typeface="Monotype Corsiva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0" y="152400"/>
            <a:ext cx="601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Monotype Corsiva" panose="03010101010201010101" pitchFamily="66" charset="0"/>
              </a:rPr>
              <a:t>Реализация проекта</a:t>
            </a:r>
          </a:p>
          <a:p>
            <a:r>
              <a:rPr lang="ru-RU" altLang="ru-RU" sz="4000" b="1" dirty="0" smtClean="0">
                <a:latin typeface="Monotype Corsiva" panose="03010101010201010101" pitchFamily="66" charset="0"/>
              </a:rPr>
              <a:t>II </a:t>
            </a:r>
            <a:r>
              <a:rPr lang="ru-RU" altLang="ru-RU" sz="4000" b="1" dirty="0">
                <a:latin typeface="Monotype Corsiva" panose="03010101010201010101" pitchFamily="66" charset="0"/>
              </a:rPr>
              <a:t>этап – </a:t>
            </a:r>
            <a:r>
              <a:rPr lang="ru-RU" altLang="ru-RU" sz="4000" b="1" dirty="0" smtClean="0">
                <a:latin typeface="Monotype Corsiva" panose="03010101010201010101" pitchFamily="66" charset="0"/>
              </a:rPr>
              <a:t>практический</a:t>
            </a:r>
            <a:endParaRPr lang="ru-RU" sz="4000" dirty="0">
              <a:latin typeface="Monotype Corsiva" panose="03010101010201010101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712148"/>
            <a:ext cx="378288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Monotype Corsiva" panose="03010101010201010101" pitchFamily="66" charset="0"/>
                <a:cs typeface="Aparajita" panose="020B0604020202020204" pitchFamily="34" charset="0"/>
              </a:rPr>
              <a:t>Беседы с детьми</a:t>
            </a:r>
            <a:r>
              <a:rPr lang="ru-RU" dirty="0" smtClean="0">
                <a:latin typeface="Monotype Corsiva" panose="03010101010201010101" pitchFamily="66" charset="0"/>
                <a:cs typeface="Aparajita" panose="020B0604020202020204" pitchFamily="34" charset="0"/>
              </a:rPr>
              <a:t>: </a:t>
            </a:r>
            <a:r>
              <a:rPr lang="ru-RU" sz="3200" dirty="0" smtClean="0">
                <a:latin typeface="Monotype Corsiva" panose="03010101010201010101" pitchFamily="66" charset="0"/>
                <a:cs typeface="Aparajita" panose="020B0604020202020204" pitchFamily="34" charset="0"/>
              </a:rPr>
              <a:t>« Наш родной край – Калининградская область». «Применение янтаря в медицине».</a:t>
            </a:r>
          </a:p>
          <a:p>
            <a:endParaRPr lang="ru-RU" sz="3200" dirty="0">
              <a:latin typeface="Monotype Corsiva" panose="03010101010201010101" pitchFamily="66" charset="0"/>
              <a:cs typeface="Aparajita" panose="020B0604020202020204" pitchFamily="34" charset="0"/>
            </a:endParaRPr>
          </a:p>
        </p:txBody>
      </p:sp>
      <p:pic>
        <p:nvPicPr>
          <p:cNvPr id="1026" name="Picture 2" descr="E:\НАШ КРАЙ\68815_10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981200"/>
            <a:ext cx="4993571" cy="411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 smtClean="0">
                <a:latin typeface="Monotype Corsiva" pitchFamily="66" charset="0"/>
              </a:rPr>
              <a:t>Просмотр </a:t>
            </a:r>
            <a:r>
              <a:rPr lang="ru-RU" sz="3600" b="1" dirty="0" err="1" smtClean="0">
                <a:latin typeface="Monotype Corsiva" pitchFamily="66" charset="0"/>
              </a:rPr>
              <a:t>мультимедийной</a:t>
            </a:r>
            <a:r>
              <a:rPr lang="ru-RU" sz="3600" b="1" dirty="0" smtClean="0">
                <a:latin typeface="Monotype Corsiva" pitchFamily="66" charset="0"/>
              </a:rPr>
              <a:t> презентации</a:t>
            </a:r>
          </a:p>
          <a:p>
            <a:pPr algn="ctr"/>
            <a:r>
              <a:rPr lang="ru-RU" sz="3600" b="1" dirty="0" smtClean="0">
                <a:latin typeface="Monotype Corsiva" pitchFamily="66" charset="0"/>
              </a:rPr>
              <a:t>«</a:t>
            </a:r>
            <a:r>
              <a:rPr lang="ru-RU" sz="3600" b="1" dirty="0" err="1" smtClean="0">
                <a:latin typeface="Monotype Corsiva" pitchFamily="66" charset="0"/>
              </a:rPr>
              <a:t>Янтарь-солнечный</a:t>
            </a:r>
            <a:r>
              <a:rPr lang="ru-RU" sz="3600" b="1" dirty="0" smtClean="0">
                <a:latin typeface="Monotype Corsiva" pitchFamily="66" charset="0"/>
              </a:rPr>
              <a:t> камень»</a:t>
            </a:r>
            <a:endParaRPr lang="ru-RU" sz="3200" b="1" dirty="0"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19600" y="10590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6385" name="Picture 1" descr="F:\занятие юрченко\IMG_43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4038600" cy="3048000"/>
          </a:xfrm>
          <a:prstGeom prst="rect">
            <a:avLst/>
          </a:prstGeom>
          <a:noFill/>
        </p:spPr>
      </p:pic>
      <p:pic>
        <p:nvPicPr>
          <p:cNvPr id="16386" name="Picture 2" descr="F:\занятие юрченко\IMG_43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514600"/>
            <a:ext cx="4572000" cy="32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1524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578</TotalTime>
  <Words>828</Words>
  <Application>Microsoft Office PowerPoint</Application>
  <PresentationFormat>Экран (4:3)</PresentationFormat>
  <Paragraphs>96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Проект: Янтарь- солнечный камень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Психогимнастика «Расскажи янтарю свою тайну»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Янтарь – солнечный камень</dc:title>
  <dc:creator>акция</dc:creator>
  <cp:lastModifiedBy>nb</cp:lastModifiedBy>
  <cp:revision>89</cp:revision>
  <dcterms:created xsi:type="dcterms:W3CDTF">2015-04-01T12:21:01Z</dcterms:created>
  <dcterms:modified xsi:type="dcterms:W3CDTF">2016-04-06T09:47:21Z</dcterms:modified>
</cp:coreProperties>
</file>